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68" r:id="rId5"/>
    <p:sldId id="284" r:id="rId6"/>
    <p:sldId id="278" r:id="rId7"/>
    <p:sldId id="286" r:id="rId8"/>
    <p:sldId id="287" r:id="rId9"/>
    <p:sldId id="285" r:id="rId10"/>
    <p:sldId id="279" r:id="rId11"/>
    <p:sldId id="288" r:id="rId12"/>
    <p:sldId id="283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431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094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87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83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7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2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39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7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66890-2ED3-4191-B9CB-A02CD26DC8D6}" type="datetimeFigureOut">
              <a:rPr lang="ru-RU" smtClean="0"/>
              <a:t>18.02.2018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1DC1-D572-4B3D-ABD5-FE9E643F4D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7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7992" y="1746142"/>
            <a:ext cx="7772400" cy="1102519"/>
          </a:xfrm>
        </p:spPr>
        <p:txBody>
          <a:bodyPr/>
          <a:lstStyle/>
          <a:p>
            <a:r>
              <a:rPr lang="en-US" dirty="0" smtClean="0"/>
              <a:t>IO Framework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2384" y="2034174"/>
            <a:ext cx="896144" cy="6480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v</a:t>
            </a:r>
            <a:r>
              <a:rPr lang="en-US" dirty="0" smtClean="0"/>
              <a:t>er. 5.x</a:t>
            </a:r>
            <a:endParaRPr lang="ru-RU" dirty="0"/>
          </a:p>
        </p:txBody>
      </p:sp>
      <p:pic>
        <p:nvPicPr>
          <p:cNvPr id="1026" name="Picture 2" descr="D:\Файлы\ICONS\bmc_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4010"/>
            <a:ext cx="1390278" cy="96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564" y="3413487"/>
            <a:ext cx="78488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/>
              <a:t>УРОК № </a:t>
            </a:r>
            <a:r>
              <a:rPr lang="en-US" sz="2500" b="1" u="sng" dirty="0" smtClean="0"/>
              <a:t>10</a:t>
            </a:r>
            <a:r>
              <a:rPr lang="ru-RU" sz="2500" dirty="0" smtClean="0"/>
              <a:t> </a:t>
            </a:r>
            <a:r>
              <a:rPr lang="ru-RU" dirty="0" smtClean="0"/>
              <a:t>из 1</a:t>
            </a:r>
            <a:r>
              <a:rPr lang="en-US" smtClean="0"/>
              <a:t>4</a:t>
            </a:r>
            <a:r>
              <a:rPr lang="ru-RU" sz="2500" smtClean="0"/>
              <a:t>:</a:t>
            </a:r>
            <a:endParaRPr lang="ru-RU" sz="2500" dirty="0" smtClean="0"/>
          </a:p>
          <a:p>
            <a:pPr algn="ctr"/>
            <a:r>
              <a:rPr lang="ru-RU" sz="2500" dirty="0" smtClean="0"/>
              <a:t>Работа с </a:t>
            </a:r>
            <a:r>
              <a:rPr lang="en-US" sz="2500" dirty="0" smtClean="0"/>
              <a:t>Bin </a:t>
            </a:r>
            <a:r>
              <a:rPr lang="ru-RU" sz="2500" dirty="0" smtClean="0"/>
              <a:t>и </a:t>
            </a:r>
            <a:r>
              <a:rPr lang="en-US" sz="2500" dirty="0" err="1" smtClean="0"/>
              <a:t>Cron</a:t>
            </a:r>
            <a:r>
              <a:rPr lang="en-US" sz="2500" dirty="0" smtClean="0"/>
              <a:t> </a:t>
            </a:r>
            <a:r>
              <a:rPr lang="ru-RU" sz="2500" dirty="0" smtClean="0"/>
              <a:t>файлами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331640" y="3147814"/>
            <a:ext cx="6480720" cy="0"/>
          </a:xfrm>
          <a:prstGeom prst="line">
            <a:avLst/>
          </a:prstGeom>
          <a:ln w="19050">
            <a:solidFill>
              <a:schemeClr val="accent1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D:\Файлы\ICONS\bmc-io-framewo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423" y="627534"/>
            <a:ext cx="8747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8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12160" y="205979"/>
            <a:ext cx="2674640" cy="857250"/>
          </a:xfrm>
        </p:spPr>
        <p:txBody>
          <a:bodyPr/>
          <a:lstStyle/>
          <a:p>
            <a:r>
              <a:rPr lang="en-US" dirty="0" smtClean="0"/>
              <a:t>Cron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940152" y="987574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Повторяемые скрипты, выполняющиеся в фоне (для планировщика задач)</a:t>
            </a:r>
            <a:endParaRPr lang="ru-RU" dirty="0"/>
          </a:p>
        </p:txBody>
      </p:sp>
      <p:pic>
        <p:nvPicPr>
          <p:cNvPr id="4098" name="Picture 2" descr="C:\Users\LexInZector\Desktop\Без имени-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60"/>
            <a:ext cx="5580112" cy="51311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82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1561891"/>
            <a:ext cx="83529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100" dirty="0" smtClean="0"/>
              <a:t>Создаем скрипт </a:t>
            </a:r>
            <a:r>
              <a:rPr lang="en-US" sz="2100" dirty="0" smtClean="0"/>
              <a:t>&lt;</a:t>
            </a:r>
            <a:r>
              <a:rPr lang="en-US" sz="2100" dirty="0" err="1" smtClean="0"/>
              <a:t>namefile</a:t>
            </a:r>
            <a:r>
              <a:rPr lang="en-US" sz="2100" dirty="0" smtClean="0"/>
              <a:t>&gt;.</a:t>
            </a:r>
            <a:r>
              <a:rPr lang="en-US" sz="2100" dirty="0" err="1" smtClean="0"/>
              <a:t>php</a:t>
            </a:r>
            <a:r>
              <a:rPr lang="ru-RU" sz="2100" dirty="0" smtClean="0"/>
              <a:t> в папке </a:t>
            </a:r>
            <a:r>
              <a:rPr lang="en-US" sz="2100" dirty="0" err="1" smtClean="0"/>
              <a:t>proj</a:t>
            </a:r>
            <a:r>
              <a:rPr lang="en-US" sz="2100" dirty="0" smtClean="0"/>
              <a:t>/app/</a:t>
            </a:r>
            <a:r>
              <a:rPr lang="en-US" sz="2100" dirty="0" err="1" smtClean="0"/>
              <a:t>cron</a:t>
            </a:r>
            <a:endParaRPr lang="en-US" sz="2100" dirty="0"/>
          </a:p>
          <a:p>
            <a:pPr marL="457200" indent="-457200">
              <a:buFont typeface="+mj-lt"/>
              <a:buAutoNum type="arabicPeriod"/>
            </a:pPr>
            <a:r>
              <a:rPr lang="ru-RU" sz="2100" dirty="0" smtClean="0"/>
              <a:t>Копируем код </a:t>
            </a:r>
            <a:r>
              <a:rPr lang="en-US" sz="2100" dirty="0" err="1" smtClean="0"/>
              <a:t>cron</a:t>
            </a:r>
            <a:r>
              <a:rPr lang="en-US" sz="2100" dirty="0" smtClean="0"/>
              <a:t>-</a:t>
            </a:r>
            <a:r>
              <a:rPr lang="ru-RU" sz="2100" dirty="0" smtClean="0"/>
              <a:t>файла примера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100" dirty="0" smtClean="0"/>
              <a:t>Пишем логику</a:t>
            </a:r>
            <a:r>
              <a:rPr lang="en-US" sz="2100" dirty="0" smtClean="0"/>
              <a:t> </a:t>
            </a:r>
            <a:r>
              <a:rPr lang="ru-RU" sz="2100" dirty="0" smtClean="0"/>
              <a:t>в функции </a:t>
            </a:r>
            <a:r>
              <a:rPr lang="en-US" sz="2100" dirty="0" err="1" smtClean="0"/>
              <a:t>cron_do</a:t>
            </a:r>
            <a:r>
              <a:rPr lang="en-US" sz="2100" dirty="0" smtClean="0"/>
              <a:t>()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100" dirty="0" smtClean="0"/>
              <a:t>Добавляем готовый </a:t>
            </a:r>
            <a:r>
              <a:rPr lang="en-US" sz="2100" dirty="0" err="1" smtClean="0"/>
              <a:t>cron</a:t>
            </a:r>
            <a:r>
              <a:rPr lang="en-US" sz="2100" dirty="0" smtClean="0"/>
              <a:t> </a:t>
            </a:r>
            <a:r>
              <a:rPr lang="ru-RU" sz="2100" dirty="0" smtClean="0"/>
              <a:t>скрипт в планировщик через </a:t>
            </a:r>
            <a:r>
              <a:rPr lang="en-US" sz="2100" dirty="0" err="1" smtClean="0"/>
              <a:t>mysql</a:t>
            </a:r>
            <a:r>
              <a:rPr lang="en-US" sz="2100" dirty="0" smtClean="0"/>
              <a:t> </a:t>
            </a:r>
            <a:r>
              <a:rPr lang="ru-RU" sz="2100" dirty="0" smtClean="0"/>
              <a:t>БД нужного проекта в таблице </a:t>
            </a:r>
            <a:r>
              <a:rPr lang="en-US" sz="2100" dirty="0" err="1" smtClean="0"/>
              <a:t>cron</a:t>
            </a:r>
            <a:endParaRPr lang="ru-RU" sz="21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100" dirty="0" smtClean="0"/>
              <a:t>При необходимости отладки скрипта или преждевременного запуска, через </a:t>
            </a:r>
            <a:r>
              <a:rPr lang="ru-RU" sz="2100" dirty="0"/>
              <a:t>терминал (командную строку) переходим в </a:t>
            </a:r>
            <a:r>
              <a:rPr lang="ru-RU" sz="2100" dirty="0" smtClean="0"/>
              <a:t>корневую папку проекта</a:t>
            </a:r>
            <a:endParaRPr lang="ru-RU" sz="2100" dirty="0"/>
          </a:p>
          <a:p>
            <a:pPr marL="457200" indent="-457200">
              <a:buFont typeface="+mj-lt"/>
              <a:buAutoNum type="arabicPeriod"/>
            </a:pPr>
            <a:r>
              <a:rPr lang="ru-RU" sz="2100" dirty="0"/>
              <a:t>Выполняем запуск </a:t>
            </a:r>
            <a:r>
              <a:rPr lang="en-US" sz="2100" dirty="0" err="1" smtClean="0"/>
              <a:t>cron</a:t>
            </a:r>
            <a:r>
              <a:rPr lang="en-US" sz="2100" dirty="0" smtClean="0"/>
              <a:t> </a:t>
            </a:r>
            <a:r>
              <a:rPr lang="ru-RU" sz="2100" dirty="0" smtClean="0"/>
              <a:t>скрипта, зная его </a:t>
            </a:r>
            <a:r>
              <a:rPr lang="en-US" sz="2100" dirty="0" smtClean="0"/>
              <a:t>ID </a:t>
            </a:r>
            <a:r>
              <a:rPr lang="ru-RU" sz="2100" dirty="0" smtClean="0"/>
              <a:t>в БД</a:t>
            </a:r>
            <a:r>
              <a:rPr lang="en-US" sz="2100" dirty="0" smtClean="0"/>
              <a:t>, </a:t>
            </a:r>
            <a:r>
              <a:rPr lang="ru-RU" sz="2100" dirty="0" smtClean="0"/>
              <a:t> </a:t>
            </a:r>
            <a:r>
              <a:rPr lang="ru-RU" sz="2100" dirty="0"/>
              <a:t>программой </a:t>
            </a:r>
            <a:r>
              <a:rPr lang="en-US" sz="2100" dirty="0" err="1" smtClean="0"/>
              <a:t>php</a:t>
            </a:r>
            <a:r>
              <a:rPr lang="ru-RU" sz="2100" dirty="0" smtClean="0"/>
              <a:t>, обращаясь к файлу проекта </a:t>
            </a:r>
            <a:r>
              <a:rPr lang="en-US" sz="2100" dirty="0" err="1" smtClean="0"/>
              <a:t>cron.php</a:t>
            </a:r>
            <a:r>
              <a:rPr lang="ru-RU" sz="2100" dirty="0" smtClean="0"/>
              <a:t> (</a:t>
            </a:r>
            <a:r>
              <a:rPr lang="en-US" sz="2100" dirty="0"/>
              <a:t>$ </a:t>
            </a:r>
            <a:r>
              <a:rPr lang="en-US" sz="2100" dirty="0" err="1"/>
              <a:t>php</a:t>
            </a:r>
            <a:r>
              <a:rPr lang="en-US" sz="2100" dirty="0"/>
              <a:t> </a:t>
            </a:r>
            <a:r>
              <a:rPr lang="en-US" sz="2100" dirty="0" err="1" smtClean="0"/>
              <a:t>cron.php</a:t>
            </a:r>
            <a:r>
              <a:rPr lang="en-US" sz="2100" dirty="0" smtClean="0"/>
              <a:t> &lt;</a:t>
            </a:r>
            <a:r>
              <a:rPr lang="en-US" sz="2100" dirty="0" err="1" smtClean="0"/>
              <a:t>cronID</a:t>
            </a:r>
            <a:r>
              <a:rPr lang="en-US" sz="2100" dirty="0" smtClean="0"/>
              <a:t>&gt;</a:t>
            </a:r>
            <a:r>
              <a:rPr lang="ru-RU" sz="2100" dirty="0" smtClean="0"/>
              <a:t>)</a:t>
            </a:r>
            <a:endParaRPr lang="en-US" sz="21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dirty="0" smtClean="0"/>
              <a:t>Cron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Повторяемые скрипты, выполняющиеся в фоне (для планировщика задач)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87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419622"/>
            <a:ext cx="654385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Написать </a:t>
            </a:r>
            <a:r>
              <a:rPr lang="en-US" sz="2000" dirty="0" smtClean="0"/>
              <a:t>Bin </a:t>
            </a:r>
            <a:r>
              <a:rPr lang="ru-RU" sz="2000" dirty="0" smtClean="0"/>
              <a:t>скрипт, получающий данные с ранее созданного класса БД и инкрементирующий один из параметров у всех записей. Результат работы скрипта вывести на экран (в терминале).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Написать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скрипт, получающий данные с ранее созданного класса БД и инкрементирующий один из параметров у всех записей. Результат работы скрипта вывести функцией </a:t>
            </a:r>
            <a:r>
              <a:rPr lang="en-US" sz="2000" dirty="0" smtClean="0"/>
              <a:t>echo </a:t>
            </a:r>
            <a:r>
              <a:rPr lang="ru-RU" sz="2000" dirty="0" smtClean="0"/>
              <a:t>(для сохранения вывода в лог </a:t>
            </a:r>
            <a:r>
              <a:rPr lang="en-US" sz="2000" dirty="0" err="1" smtClean="0"/>
              <a:t>cron</a:t>
            </a:r>
            <a:r>
              <a:rPr lang="en-US" sz="2000" dirty="0" smtClean="0"/>
              <a:t> </a:t>
            </a:r>
            <a:r>
              <a:rPr lang="ru-RU" sz="2000" dirty="0" smtClean="0"/>
              <a:t>скриптов в БД)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Практика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84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уроков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90955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Введение в сервисы платформы и </a:t>
            </a:r>
            <a:r>
              <a:rPr lang="ru-RU" sz="2000" dirty="0" err="1" smtClean="0"/>
              <a:t>фреймворк</a:t>
            </a:r>
            <a:endParaRPr lang="ru-RU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Система </a:t>
            </a:r>
            <a:r>
              <a:rPr lang="ru-RU" sz="2000" smtClean="0"/>
              <a:t>управления версиями </a:t>
            </a:r>
            <a:r>
              <a:rPr lang="en-US" sz="2000" smtClean="0"/>
              <a:t>Mercurial </a:t>
            </a:r>
            <a:r>
              <a:rPr lang="en-US" sz="2000" dirty="0" smtClean="0"/>
              <a:t>(</a:t>
            </a:r>
            <a:r>
              <a:rPr lang="ru-RU" sz="2000" dirty="0" smtClean="0"/>
              <a:t>аналог </a:t>
            </a:r>
            <a:r>
              <a:rPr lang="en-US" sz="2000" dirty="0" err="1" smtClean="0"/>
              <a:t>git</a:t>
            </a:r>
            <a:r>
              <a:rPr lang="en-US" sz="2000" dirty="0" smtClean="0"/>
              <a:t>, </a:t>
            </a:r>
            <a:r>
              <a:rPr lang="en-US" sz="2000" dirty="0" err="1" smtClean="0"/>
              <a:t>svn</a:t>
            </a:r>
            <a:r>
              <a:rPr lang="en-US" sz="2000" dirty="0" smtClean="0"/>
              <a:t>(subversion) </a:t>
            </a:r>
            <a:r>
              <a:rPr lang="ru-RU" sz="2000" dirty="0" smtClean="0"/>
              <a:t>и др.)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Controller </a:t>
            </a:r>
            <a:r>
              <a:rPr lang="ru-RU" sz="2000" dirty="0" smtClean="0"/>
              <a:t>и работа с ними (закрепление)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Class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Model </a:t>
            </a:r>
            <a:r>
              <a:rPr lang="ru-RU" sz="2000" dirty="0" smtClean="0"/>
              <a:t>и работа с ними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View </a:t>
            </a:r>
            <a:r>
              <a:rPr lang="ru-RU" sz="2000" dirty="0" smtClean="0"/>
              <a:t>и работа с ними, взаимодействие </a:t>
            </a:r>
            <a:r>
              <a:rPr lang="en-US" sz="2000" dirty="0" smtClean="0"/>
              <a:t>View </a:t>
            </a:r>
            <a:r>
              <a:rPr lang="ru-RU" sz="2000" dirty="0" smtClean="0"/>
              <a:t>с </a:t>
            </a:r>
            <a:r>
              <a:rPr lang="en-US" sz="2000" dirty="0" smtClean="0"/>
              <a:t>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4008" y="1203598"/>
            <a:ext cx="424847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000" dirty="0" err="1" smtClean="0"/>
              <a:t>Шаблонизатор</a:t>
            </a:r>
            <a:r>
              <a:rPr lang="ru-RU" sz="2000" dirty="0" smtClean="0"/>
              <a:t> </a:t>
            </a:r>
            <a:r>
              <a:rPr lang="en-US" sz="2000" dirty="0" smtClean="0"/>
              <a:t>Twig </a:t>
            </a:r>
            <a:r>
              <a:rPr lang="ru-RU" sz="2000" dirty="0" smtClean="0"/>
              <a:t>и работа с ним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Обращение к </a:t>
            </a:r>
            <a:r>
              <a:rPr lang="en-US" sz="2000" dirty="0" smtClean="0"/>
              <a:t>Model </a:t>
            </a:r>
            <a:r>
              <a:rPr lang="ru-RU" sz="2000" dirty="0" smtClean="0"/>
              <a:t>через </a:t>
            </a:r>
            <a:r>
              <a:rPr lang="en-US" sz="2000" dirty="0" smtClean="0"/>
              <a:t>JavaScript</a:t>
            </a:r>
            <a:r>
              <a:rPr lang="ru-RU" sz="2000" dirty="0" smtClean="0"/>
              <a:t>, работа с </a:t>
            </a:r>
            <a:r>
              <a:rPr lang="en-US" sz="2000" dirty="0" err="1" smtClean="0"/>
              <a:t>Yepnope</a:t>
            </a:r>
            <a:endParaRPr lang="en-US" sz="2000" dirty="0" smtClean="0"/>
          </a:p>
          <a:p>
            <a:pPr marL="457200" indent="-457200">
              <a:buFont typeface="+mj-lt"/>
              <a:buAutoNum type="arabicPeriod" startAt="8"/>
            </a:pPr>
            <a:r>
              <a:rPr lang="ru-RU" sz="2000" b="1" dirty="0" smtClean="0"/>
              <a:t>Работа с </a:t>
            </a:r>
            <a:r>
              <a:rPr lang="en-US" sz="2000" b="1" dirty="0" smtClean="0"/>
              <a:t>Bin </a:t>
            </a:r>
            <a:r>
              <a:rPr lang="ru-RU" sz="2000" b="1" dirty="0" smtClean="0"/>
              <a:t>и </a:t>
            </a:r>
            <a:r>
              <a:rPr lang="en-US" sz="2000" b="1" dirty="0" err="1" smtClean="0"/>
              <a:t>Cron</a:t>
            </a:r>
            <a:r>
              <a:rPr lang="en-US" sz="2000" b="1" dirty="0" smtClean="0"/>
              <a:t> </a:t>
            </a:r>
            <a:r>
              <a:rPr lang="ru-RU" sz="2000" b="1" dirty="0" smtClean="0"/>
              <a:t>файлами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Методы «общения» проектов между собой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Проект «с нуля». С чего начать?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Верстка и интеграция шаблонов сайтов с сервисом </a:t>
            </a:r>
            <a:r>
              <a:rPr lang="en-US" sz="2000" dirty="0" smtClean="0"/>
              <a:t>CMS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000" dirty="0" smtClean="0"/>
              <a:t>Повтор предыдущих уроков и Экзамен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185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1095586"/>
            <a:ext cx="5338936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Не забываем</a:t>
            </a:r>
            <a:br>
              <a:rPr lang="ru-RU" dirty="0" smtClean="0"/>
            </a:br>
            <a:r>
              <a:rPr lang="ru-RU" dirty="0" smtClean="0"/>
              <a:t>про написание</a:t>
            </a:r>
            <a:br>
              <a:rPr lang="ru-RU" dirty="0" smtClean="0"/>
            </a:br>
            <a:r>
              <a:rPr lang="ru-RU" b="1" dirty="0" smtClean="0"/>
              <a:t>документации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данному уроку!!!</a:t>
            </a:r>
            <a:endParaRPr lang="ru-RU" dirty="0"/>
          </a:p>
        </p:txBody>
      </p:sp>
      <p:pic>
        <p:nvPicPr>
          <p:cNvPr id="1026" name="Picture 2" descr="C:\Users\LexInZector\Desktop\icon_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9622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1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372977" y="1849348"/>
            <a:ext cx="5549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bin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5369" y="987574"/>
            <a:ext cx="9944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Project</a:t>
            </a:r>
            <a:endParaRPr lang="ru-RU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418461"/>
            <a:ext cx="6142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app</a:t>
            </a:r>
            <a:endParaRPr lang="ru-RU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3889841" y="1418457"/>
            <a:ext cx="84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cache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72865" y="1418457"/>
            <a:ext cx="12195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template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2976" y="2199516"/>
            <a:ext cx="7232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class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557" y="2559556"/>
            <a:ext cx="12988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controller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70888" y="4359756"/>
            <a:ext cx="7171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view</a:t>
            </a:r>
            <a:endParaRPr lang="ru-RU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0888" y="2919596"/>
            <a:ext cx="7037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/>
              <a:t>cron</a:t>
            </a:r>
            <a:endParaRPr lang="ru-RU" sz="2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370888" y="3279636"/>
            <a:ext cx="3978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io</a:t>
            </a:r>
            <a:endParaRPr lang="ru-RU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1370888" y="3639676"/>
            <a:ext cx="4603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lib</a:t>
            </a:r>
            <a:endParaRPr lang="ru-RU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370888" y="3999716"/>
            <a:ext cx="912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model</a:t>
            </a:r>
            <a:endParaRPr lang="ru-RU" sz="2200" dirty="0"/>
          </a:p>
        </p:txBody>
      </p:sp>
      <p:cxnSp>
        <p:nvCxnSpPr>
          <p:cNvPr id="17" name="Соединительная линия уступом 16"/>
          <p:cNvCxnSpPr>
            <a:stCxn id="6" idx="2"/>
            <a:endCxn id="4" idx="1"/>
          </p:cNvCxnSpPr>
          <p:nvPr/>
        </p:nvCxnSpPr>
        <p:spPr>
          <a:xfrm rot="16200000" flipH="1">
            <a:off x="1110122" y="1801937"/>
            <a:ext cx="215444" cy="31026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stCxn id="6" idx="2"/>
            <a:endCxn id="9" idx="1"/>
          </p:cNvCxnSpPr>
          <p:nvPr/>
        </p:nvCxnSpPr>
        <p:spPr>
          <a:xfrm rot="16200000" flipH="1">
            <a:off x="935038" y="1977022"/>
            <a:ext cx="565612" cy="31026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6" idx="2"/>
            <a:endCxn id="10" idx="1"/>
          </p:cNvCxnSpPr>
          <p:nvPr/>
        </p:nvCxnSpPr>
        <p:spPr>
          <a:xfrm rot="16200000" flipH="1">
            <a:off x="754308" y="2157751"/>
            <a:ext cx="925652" cy="30884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6" idx="2"/>
            <a:endCxn id="13" idx="1"/>
          </p:cNvCxnSpPr>
          <p:nvPr/>
        </p:nvCxnSpPr>
        <p:spPr>
          <a:xfrm rot="16200000" flipH="1">
            <a:off x="573954" y="2338106"/>
            <a:ext cx="128569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>
            <a:stCxn id="6" idx="2"/>
            <a:endCxn id="14" idx="1"/>
          </p:cNvCxnSpPr>
          <p:nvPr/>
        </p:nvCxnSpPr>
        <p:spPr>
          <a:xfrm rot="16200000" flipH="1">
            <a:off x="393934" y="2518126"/>
            <a:ext cx="164573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6" idx="2"/>
            <a:endCxn id="15" idx="1"/>
          </p:cNvCxnSpPr>
          <p:nvPr/>
        </p:nvCxnSpPr>
        <p:spPr>
          <a:xfrm rot="16200000" flipH="1">
            <a:off x="213914" y="2698146"/>
            <a:ext cx="200577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6" idx="2"/>
            <a:endCxn id="16" idx="1"/>
          </p:cNvCxnSpPr>
          <p:nvPr/>
        </p:nvCxnSpPr>
        <p:spPr>
          <a:xfrm rot="16200000" flipH="1">
            <a:off x="33894" y="2878166"/>
            <a:ext cx="236581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Соединительная линия уступом 30"/>
          <p:cNvCxnSpPr>
            <a:stCxn id="6" idx="2"/>
            <a:endCxn id="12" idx="1"/>
          </p:cNvCxnSpPr>
          <p:nvPr/>
        </p:nvCxnSpPr>
        <p:spPr>
          <a:xfrm rot="16200000" flipH="1">
            <a:off x="-146126" y="3058186"/>
            <a:ext cx="2725852" cy="30817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897193" y="4287748"/>
            <a:ext cx="940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systpls</a:t>
            </a:r>
            <a:endParaRPr lang="en-US" sz="22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3886928" y="1767468"/>
            <a:ext cx="1116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ckfinder</a:t>
            </a:r>
            <a:endParaRPr lang="en-US" sz="22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3889841" y="2127508"/>
            <a:ext cx="5245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css</a:t>
            </a:r>
            <a:endParaRPr lang="en-US" sz="22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3889841" y="2490591"/>
            <a:ext cx="11176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elFinder</a:t>
            </a:r>
            <a:endParaRPr lang="en-US" sz="22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3897193" y="2854007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files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97193" y="3207047"/>
            <a:ext cx="66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icon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886928" y="3567668"/>
            <a:ext cx="6078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img</a:t>
            </a:r>
            <a:endParaRPr lang="en-US" sz="22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3889841" y="3926547"/>
            <a:ext cx="362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js</a:t>
            </a:r>
            <a:endParaRPr lang="en-US" sz="2200" dirty="0" smtClean="0"/>
          </a:p>
        </p:txBody>
      </p:sp>
      <p:cxnSp>
        <p:nvCxnSpPr>
          <p:cNvPr id="41" name="Соединительная линия уступом 40"/>
          <p:cNvCxnSpPr>
            <a:stCxn id="5" idx="3"/>
            <a:endCxn id="7" idx="1"/>
          </p:cNvCxnSpPr>
          <p:nvPr/>
        </p:nvCxnSpPr>
        <p:spPr>
          <a:xfrm>
            <a:off x="1559808" y="1203018"/>
            <a:ext cx="2330033" cy="43088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Соединительная линия уступом 42"/>
          <p:cNvCxnSpPr>
            <a:stCxn id="5" idx="3"/>
            <a:endCxn id="33" idx="1"/>
          </p:cNvCxnSpPr>
          <p:nvPr/>
        </p:nvCxnSpPr>
        <p:spPr>
          <a:xfrm>
            <a:off x="1559808" y="1203018"/>
            <a:ext cx="2327120" cy="7798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5" idx="3"/>
            <a:endCxn id="34" idx="1"/>
          </p:cNvCxnSpPr>
          <p:nvPr/>
        </p:nvCxnSpPr>
        <p:spPr>
          <a:xfrm>
            <a:off x="1559808" y="1203018"/>
            <a:ext cx="2330033" cy="1139934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Соединительная линия уступом 46"/>
          <p:cNvCxnSpPr>
            <a:stCxn id="5" idx="3"/>
            <a:endCxn id="35" idx="1"/>
          </p:cNvCxnSpPr>
          <p:nvPr/>
        </p:nvCxnSpPr>
        <p:spPr>
          <a:xfrm>
            <a:off x="1559808" y="1203018"/>
            <a:ext cx="2330033" cy="1503017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Соединительная линия уступом 48"/>
          <p:cNvCxnSpPr>
            <a:stCxn id="5" idx="3"/>
            <a:endCxn id="36" idx="1"/>
          </p:cNvCxnSpPr>
          <p:nvPr/>
        </p:nvCxnSpPr>
        <p:spPr>
          <a:xfrm>
            <a:off x="1559808" y="1203018"/>
            <a:ext cx="2337385" cy="186643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50"/>
          <p:cNvCxnSpPr>
            <a:stCxn id="5" idx="3"/>
            <a:endCxn id="37" idx="1"/>
          </p:cNvCxnSpPr>
          <p:nvPr/>
        </p:nvCxnSpPr>
        <p:spPr>
          <a:xfrm>
            <a:off x="1559808" y="1203018"/>
            <a:ext cx="2337385" cy="2219473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>
            <a:stCxn id="5" idx="3"/>
            <a:endCxn id="38" idx="1"/>
          </p:cNvCxnSpPr>
          <p:nvPr/>
        </p:nvCxnSpPr>
        <p:spPr>
          <a:xfrm>
            <a:off x="1559808" y="1203018"/>
            <a:ext cx="2327120" cy="2580094"/>
          </a:xfrm>
          <a:prstGeom prst="bentConnector3">
            <a:avLst>
              <a:gd name="adj1" fmla="val 852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Соединительная линия уступом 54"/>
          <p:cNvCxnSpPr>
            <a:stCxn id="5" idx="3"/>
            <a:endCxn id="39" idx="1"/>
          </p:cNvCxnSpPr>
          <p:nvPr/>
        </p:nvCxnSpPr>
        <p:spPr>
          <a:xfrm>
            <a:off x="1559808" y="1203018"/>
            <a:ext cx="2330033" cy="2938973"/>
          </a:xfrm>
          <a:prstGeom prst="bentConnector3">
            <a:avLst>
              <a:gd name="adj1" fmla="val 85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оединительная линия уступом 56"/>
          <p:cNvCxnSpPr>
            <a:stCxn id="5" idx="3"/>
            <a:endCxn id="32" idx="1"/>
          </p:cNvCxnSpPr>
          <p:nvPr/>
        </p:nvCxnSpPr>
        <p:spPr>
          <a:xfrm>
            <a:off x="1559808" y="1203018"/>
            <a:ext cx="2337385" cy="3300174"/>
          </a:xfrm>
          <a:prstGeom prst="bentConnector3">
            <a:avLst>
              <a:gd name="adj1" fmla="val 851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650582" y="1772985"/>
            <a:ext cx="12253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.</a:t>
            </a:r>
            <a:r>
              <a:rPr lang="en-US" sz="2200" dirty="0" err="1" smtClean="0"/>
              <a:t>htaccess</a:t>
            </a:r>
            <a:endParaRPr lang="en-US" sz="2200" dirty="0" smtClean="0"/>
          </a:p>
        </p:txBody>
      </p:sp>
      <p:sp>
        <p:nvSpPr>
          <p:cNvPr id="69" name="TextBox 68"/>
          <p:cNvSpPr txBox="1"/>
          <p:nvPr/>
        </p:nvSpPr>
        <p:spPr>
          <a:xfrm>
            <a:off x="6660232" y="2127507"/>
            <a:ext cx="12311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/>
              <a:t>cron.php</a:t>
            </a:r>
            <a:endParaRPr lang="en-US" sz="2200" b="1" dirty="0" smtClean="0"/>
          </a:p>
        </p:txBody>
      </p:sp>
      <p:sp>
        <p:nvSpPr>
          <p:cNvPr id="70" name="TextBox 69"/>
          <p:cNvSpPr txBox="1"/>
          <p:nvPr/>
        </p:nvSpPr>
        <p:spPr>
          <a:xfrm>
            <a:off x="6660232" y="2473912"/>
            <a:ext cx="117660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conf.php</a:t>
            </a:r>
            <a:endParaRPr lang="en-US" sz="2200" dirty="0" smtClean="0"/>
          </a:p>
        </p:txBody>
      </p:sp>
      <p:sp>
        <p:nvSpPr>
          <p:cNvPr id="71" name="TextBox 70"/>
          <p:cNvSpPr txBox="1"/>
          <p:nvPr/>
        </p:nvSpPr>
        <p:spPr>
          <a:xfrm>
            <a:off x="6669979" y="2816809"/>
            <a:ext cx="1315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index.php</a:t>
            </a:r>
            <a:endParaRPr lang="en-US" sz="22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6672865" y="3207046"/>
            <a:ext cx="1441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robots.php</a:t>
            </a:r>
            <a:endParaRPr lang="en-US" sz="2200" dirty="0" smtClean="0"/>
          </a:p>
        </p:txBody>
      </p:sp>
      <p:sp>
        <p:nvSpPr>
          <p:cNvPr id="73" name="TextBox 72"/>
          <p:cNvSpPr txBox="1"/>
          <p:nvPr/>
        </p:nvSpPr>
        <p:spPr>
          <a:xfrm>
            <a:off x="6672710" y="3567667"/>
            <a:ext cx="13353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error.html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60232" y="3926546"/>
            <a:ext cx="17286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mksymlink.sh</a:t>
            </a:r>
            <a:endParaRPr lang="ru-RU" sz="2200" dirty="0"/>
          </a:p>
        </p:txBody>
      </p:sp>
      <p:cxnSp>
        <p:nvCxnSpPr>
          <p:cNvPr id="76" name="Соединительная линия уступом 75"/>
          <p:cNvCxnSpPr>
            <a:stCxn id="5" idx="3"/>
            <a:endCxn id="8" idx="1"/>
          </p:cNvCxnSpPr>
          <p:nvPr/>
        </p:nvCxnSpPr>
        <p:spPr>
          <a:xfrm>
            <a:off x="1559808" y="1203018"/>
            <a:ext cx="5113057" cy="430883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Соединительная линия уступом 78"/>
          <p:cNvCxnSpPr>
            <a:stCxn id="5" idx="3"/>
            <a:endCxn id="68" idx="1"/>
          </p:cNvCxnSpPr>
          <p:nvPr/>
        </p:nvCxnSpPr>
        <p:spPr>
          <a:xfrm>
            <a:off x="1559808" y="1203018"/>
            <a:ext cx="5090774" cy="785411"/>
          </a:xfrm>
          <a:prstGeom prst="bentConnector3">
            <a:avLst>
              <a:gd name="adj1" fmla="val 930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Соединительная линия уступом 81"/>
          <p:cNvCxnSpPr>
            <a:stCxn id="5" idx="3"/>
            <a:endCxn id="69" idx="1"/>
          </p:cNvCxnSpPr>
          <p:nvPr/>
        </p:nvCxnSpPr>
        <p:spPr>
          <a:xfrm>
            <a:off x="1559808" y="1203018"/>
            <a:ext cx="5100424" cy="1139933"/>
          </a:xfrm>
          <a:prstGeom prst="bentConnector3">
            <a:avLst>
              <a:gd name="adj1" fmla="val 931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Соединительная линия уступом 84"/>
          <p:cNvCxnSpPr>
            <a:stCxn id="5" idx="3"/>
            <a:endCxn id="70" idx="1"/>
          </p:cNvCxnSpPr>
          <p:nvPr/>
        </p:nvCxnSpPr>
        <p:spPr>
          <a:xfrm>
            <a:off x="1559808" y="1203018"/>
            <a:ext cx="5100424" cy="1486338"/>
          </a:xfrm>
          <a:prstGeom prst="bentConnector3">
            <a:avLst>
              <a:gd name="adj1" fmla="val 929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Соединительная линия уступом 87"/>
          <p:cNvCxnSpPr>
            <a:stCxn id="5" idx="3"/>
            <a:endCxn id="71" idx="1"/>
          </p:cNvCxnSpPr>
          <p:nvPr/>
        </p:nvCxnSpPr>
        <p:spPr>
          <a:xfrm>
            <a:off x="1559808" y="1203018"/>
            <a:ext cx="5110171" cy="1829235"/>
          </a:xfrm>
          <a:prstGeom prst="bentConnector3">
            <a:avLst>
              <a:gd name="adj1" fmla="val 927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Соединительная линия уступом 90"/>
          <p:cNvCxnSpPr>
            <a:stCxn id="5" idx="3"/>
            <a:endCxn id="72" idx="1"/>
          </p:cNvCxnSpPr>
          <p:nvPr/>
        </p:nvCxnSpPr>
        <p:spPr>
          <a:xfrm>
            <a:off x="1559808" y="1203018"/>
            <a:ext cx="5113057" cy="2219472"/>
          </a:xfrm>
          <a:prstGeom prst="bentConnector3">
            <a:avLst>
              <a:gd name="adj1" fmla="val 9267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Соединительная линия уступом 93"/>
          <p:cNvCxnSpPr>
            <a:stCxn id="5" idx="3"/>
            <a:endCxn id="73" idx="1"/>
          </p:cNvCxnSpPr>
          <p:nvPr/>
        </p:nvCxnSpPr>
        <p:spPr>
          <a:xfrm>
            <a:off x="1559808" y="1203018"/>
            <a:ext cx="5112902" cy="2580093"/>
          </a:xfrm>
          <a:prstGeom prst="bentConnector3">
            <a:avLst>
              <a:gd name="adj1" fmla="val 926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Соединительная линия уступом 96"/>
          <p:cNvCxnSpPr>
            <a:stCxn id="5" idx="3"/>
            <a:endCxn id="74" idx="1"/>
          </p:cNvCxnSpPr>
          <p:nvPr/>
        </p:nvCxnSpPr>
        <p:spPr>
          <a:xfrm>
            <a:off x="1559808" y="1203018"/>
            <a:ext cx="5100424" cy="2938972"/>
          </a:xfrm>
          <a:prstGeom prst="bentConnector3">
            <a:avLst>
              <a:gd name="adj1" fmla="val 92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17"/>
          <p:cNvCxnSpPr>
            <a:stCxn id="5" idx="3"/>
            <a:endCxn id="6" idx="3"/>
          </p:cNvCxnSpPr>
          <p:nvPr/>
        </p:nvCxnSpPr>
        <p:spPr>
          <a:xfrm flipH="1">
            <a:off x="1369847" y="1203018"/>
            <a:ext cx="189961" cy="430887"/>
          </a:xfrm>
          <a:prstGeom prst="bentConnector3">
            <a:avLst>
              <a:gd name="adj1" fmla="val -1203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369200" y="4712613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i.php</a:t>
            </a:r>
            <a:endParaRPr lang="ru-RU" sz="2200" dirty="0"/>
          </a:p>
        </p:txBody>
      </p:sp>
      <p:cxnSp>
        <p:nvCxnSpPr>
          <p:cNvPr id="58" name="Соединительная линия уступом 57"/>
          <p:cNvCxnSpPr>
            <a:stCxn id="6" idx="2"/>
            <a:endCxn id="56" idx="1"/>
          </p:cNvCxnSpPr>
          <p:nvPr/>
        </p:nvCxnSpPr>
        <p:spPr>
          <a:xfrm rot="16200000" flipH="1">
            <a:off x="-323398" y="3235458"/>
            <a:ext cx="3078709" cy="3064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9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8224" y="205979"/>
            <a:ext cx="2232248" cy="857250"/>
          </a:xfrm>
        </p:spPr>
        <p:txBody>
          <a:bodyPr/>
          <a:lstStyle/>
          <a:p>
            <a:r>
              <a:rPr lang="en-US" dirty="0" smtClean="0"/>
              <a:t>Bin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588224" y="987574"/>
            <a:ext cx="22322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Внешние скрипты </a:t>
            </a:r>
            <a:r>
              <a:rPr lang="en-US" dirty="0" smtClean="0"/>
              <a:t>(</a:t>
            </a:r>
            <a:r>
              <a:rPr lang="ru-RU" dirty="0" smtClean="0"/>
              <a:t>запускаемые в терминале)</a:t>
            </a:r>
            <a:r>
              <a:rPr lang="en-US" dirty="0" smtClean="0"/>
              <a:t>,</a:t>
            </a:r>
          </a:p>
          <a:p>
            <a:pPr algn="ctr"/>
            <a:r>
              <a:rPr lang="ru-RU" dirty="0"/>
              <a:t>чаще всего </a:t>
            </a:r>
            <a:r>
              <a:rPr lang="ru-RU" dirty="0" smtClean="0"/>
              <a:t>одноразовые</a:t>
            </a:r>
            <a:r>
              <a:rPr lang="en-US" dirty="0" smtClean="0"/>
              <a:t>, </a:t>
            </a:r>
            <a:r>
              <a:rPr lang="ru-RU" dirty="0"/>
              <a:t>служащие </a:t>
            </a:r>
            <a:r>
              <a:rPr lang="ru-RU" dirty="0" err="1"/>
              <a:t>патчами</a:t>
            </a:r>
            <a:endParaRPr lang="ru-RU" dirty="0"/>
          </a:p>
        </p:txBody>
      </p:sp>
      <p:pic>
        <p:nvPicPr>
          <p:cNvPr id="3074" name="Picture 2" descr="C:\Users\LexInZector\Desktop\Без имени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273384" cy="5143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98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Внешние скрипты (запускаемые в терминале)</a:t>
            </a:r>
            <a:endParaRPr lang="ru-RU" dirty="0"/>
          </a:p>
        </p:txBody>
      </p:sp>
      <p:pic>
        <p:nvPicPr>
          <p:cNvPr id="3074" name="Picture 2" descr="C:\Users\LexInZector\Desktop\Без имени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" y="1707654"/>
            <a:ext cx="4190606" cy="34358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LexInZector\Desktop\Без имени-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572" y="3219822"/>
            <a:ext cx="4451908" cy="1491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69617" y="1851670"/>
            <a:ext cx="3906839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 cd project/app/bin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testArrayToObject.php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Соединительная линия уступом 7"/>
          <p:cNvCxnSpPr>
            <a:stCxn id="6" idx="1"/>
            <a:endCxn id="3074" idx="0"/>
          </p:cNvCxnSpPr>
          <p:nvPr/>
        </p:nvCxnSpPr>
        <p:spPr>
          <a:xfrm rot="10800000">
            <a:off x="2094313" y="1707654"/>
            <a:ext cx="2675305" cy="467182"/>
          </a:xfrm>
          <a:prstGeom prst="bentConnector4">
            <a:avLst>
              <a:gd name="adj1" fmla="val 10840"/>
              <a:gd name="adj2" fmla="val 148932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>
            <a:endCxn id="3075" idx="0"/>
          </p:cNvCxnSpPr>
          <p:nvPr/>
        </p:nvCxnSpPr>
        <p:spPr>
          <a:xfrm flipV="1">
            <a:off x="3131840" y="3219822"/>
            <a:ext cx="3534686" cy="1656184"/>
          </a:xfrm>
          <a:prstGeom prst="bentConnector4">
            <a:avLst>
              <a:gd name="adj1" fmla="val 18513"/>
              <a:gd name="adj2" fmla="val 113803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Кольцо 19"/>
          <p:cNvSpPr/>
          <p:nvPr/>
        </p:nvSpPr>
        <p:spPr>
          <a:xfrm>
            <a:off x="2843808" y="4728561"/>
            <a:ext cx="288032" cy="263709"/>
          </a:xfrm>
          <a:prstGeom prst="don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3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16216" y="205979"/>
            <a:ext cx="2376264" cy="857250"/>
          </a:xfrm>
        </p:spPr>
        <p:txBody>
          <a:bodyPr/>
          <a:lstStyle/>
          <a:p>
            <a:r>
              <a:rPr lang="en-US" dirty="0" smtClean="0"/>
              <a:t>Bin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516216" y="98757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Внешние скрипты (запускаемые в терминале)</a:t>
            </a:r>
            <a:endParaRPr lang="ru-RU" dirty="0"/>
          </a:p>
        </p:txBody>
      </p:sp>
      <p:pic>
        <p:nvPicPr>
          <p:cNvPr id="3074" name="Picture 2" descr="C:\Users\LexInZector\Desktop\Без имени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" y="0"/>
            <a:ext cx="6273383" cy="5143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43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Внешние скрипты (запускаемые в терминале)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561891"/>
            <a:ext cx="7200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500" dirty="0" smtClean="0"/>
              <a:t>Создаем скрипт </a:t>
            </a:r>
            <a:r>
              <a:rPr lang="en-US" sz="2500" dirty="0" smtClean="0"/>
              <a:t>&lt;</a:t>
            </a:r>
            <a:r>
              <a:rPr lang="en-US" sz="2500" dirty="0" err="1" smtClean="0"/>
              <a:t>namefile</a:t>
            </a:r>
            <a:r>
              <a:rPr lang="en-US" sz="2500" dirty="0" smtClean="0"/>
              <a:t>&gt;.</a:t>
            </a:r>
            <a:r>
              <a:rPr lang="en-US" sz="2500" dirty="0" err="1" smtClean="0"/>
              <a:t>php</a:t>
            </a:r>
            <a:r>
              <a:rPr lang="ru-RU" sz="2500" dirty="0" smtClean="0"/>
              <a:t> в папке </a:t>
            </a:r>
            <a:r>
              <a:rPr lang="en-US" sz="2500" dirty="0" err="1"/>
              <a:t>proj</a:t>
            </a:r>
            <a:r>
              <a:rPr lang="en-US" sz="2500" dirty="0"/>
              <a:t>/app/bin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500" dirty="0" smtClean="0"/>
              <a:t>Подключаем </a:t>
            </a:r>
            <a:r>
              <a:rPr lang="ru-RU" sz="2500" dirty="0" err="1" smtClean="0"/>
              <a:t>фреймворк</a:t>
            </a:r>
            <a:endParaRPr lang="ru-RU" sz="25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500" dirty="0" smtClean="0"/>
              <a:t>Пишем логику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500" dirty="0"/>
              <a:t>Через </a:t>
            </a:r>
            <a:r>
              <a:rPr lang="ru-RU" sz="2500" dirty="0" smtClean="0"/>
              <a:t>терминал (командную строку) переходим в папку </a:t>
            </a:r>
            <a:r>
              <a:rPr lang="en-US" sz="2500" dirty="0" err="1" smtClean="0"/>
              <a:t>proj</a:t>
            </a:r>
            <a:r>
              <a:rPr lang="en-US" sz="2500" dirty="0" smtClean="0"/>
              <a:t>/app/bin</a:t>
            </a:r>
            <a:endParaRPr lang="ru-RU" sz="2500" dirty="0" smtClean="0"/>
          </a:p>
          <a:p>
            <a:pPr marL="457200" indent="-457200">
              <a:buFont typeface="+mj-lt"/>
              <a:buAutoNum type="arabicPeriod"/>
            </a:pPr>
            <a:r>
              <a:rPr lang="ru-RU" sz="2500" dirty="0" smtClean="0"/>
              <a:t>Выполняем запуск ранее созданного файла программой </a:t>
            </a:r>
            <a:r>
              <a:rPr lang="en-US" sz="2500" dirty="0" err="1" smtClean="0"/>
              <a:t>php</a:t>
            </a:r>
            <a:r>
              <a:rPr lang="ru-RU" sz="2500" dirty="0" smtClean="0"/>
              <a:t> (</a:t>
            </a:r>
            <a:r>
              <a:rPr lang="en-US" sz="2500" dirty="0" smtClean="0"/>
              <a:t>$ </a:t>
            </a:r>
            <a:r>
              <a:rPr lang="en-US" sz="2500" dirty="0" err="1" smtClean="0"/>
              <a:t>php</a:t>
            </a:r>
            <a:r>
              <a:rPr lang="en-US" sz="2500" dirty="0" smtClean="0"/>
              <a:t> &lt;</a:t>
            </a:r>
            <a:r>
              <a:rPr lang="en-US" sz="2500" dirty="0" err="1" smtClean="0"/>
              <a:t>namefile</a:t>
            </a:r>
            <a:r>
              <a:rPr lang="en-US" sz="2500" dirty="0" smtClean="0"/>
              <a:t>&gt;.</a:t>
            </a:r>
            <a:r>
              <a:rPr lang="en-US" sz="2500" dirty="0" err="1" smtClean="0"/>
              <a:t>php</a:t>
            </a:r>
            <a:r>
              <a:rPr lang="en-US" sz="2500" dirty="0" smtClean="0"/>
              <a:t>[ </a:t>
            </a:r>
            <a:r>
              <a:rPr lang="ru-RU" sz="2500" dirty="0" smtClean="0"/>
              <a:t>ключи</a:t>
            </a:r>
            <a:r>
              <a:rPr lang="en-US" sz="2500" dirty="0" smtClean="0"/>
              <a:t>]</a:t>
            </a:r>
            <a:r>
              <a:rPr lang="ru-RU" sz="2500" dirty="0" smtClean="0"/>
              <a:t>)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64403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Cron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98757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Повторяемые скрипты, выполняющиеся в фоне (для планировщика задач)</a:t>
            </a:r>
            <a:endParaRPr lang="ru-RU" dirty="0"/>
          </a:p>
        </p:txBody>
      </p:sp>
      <p:pic>
        <p:nvPicPr>
          <p:cNvPr id="4098" name="Picture 2" descr="C:\Users\LexInZector\Desktop\Без имени-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1217"/>
            <a:ext cx="3275856" cy="30122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LexInZector\Desktop\Без имени-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658" y="1479989"/>
            <a:ext cx="6954684" cy="386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LexInZector\Desktop\cr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981" y="2456265"/>
            <a:ext cx="3157215" cy="1426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LexInZector\Desktop\cron_dat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344" y="2456265"/>
            <a:ext cx="978163" cy="43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LexInZector\Desktop\cron_work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875" y="3507854"/>
            <a:ext cx="1349102" cy="1444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07319" y="2086933"/>
            <a:ext cx="602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cron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351966" y="2086933"/>
            <a:ext cx="1133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cron_data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332865" y="3138522"/>
            <a:ext cx="1187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cron_work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779912" y="4218615"/>
            <a:ext cx="2886235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 cd project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cron.php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&lt;id&gt;</a:t>
            </a:r>
            <a:endParaRPr lang="ru-RU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1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624</TotalTime>
  <Words>437</Words>
  <Application>Microsoft Office PowerPoint</Application>
  <PresentationFormat>Экран (16:9)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IO Framework</vt:lpstr>
      <vt:lpstr>Список уроков</vt:lpstr>
      <vt:lpstr>Не забываем про написание документации по данному уроку!!!</vt:lpstr>
      <vt:lpstr>Структура проекта</vt:lpstr>
      <vt:lpstr>Bin</vt:lpstr>
      <vt:lpstr>Bin</vt:lpstr>
      <vt:lpstr>Bin</vt:lpstr>
      <vt:lpstr>Bin</vt:lpstr>
      <vt:lpstr>Cron</vt:lpstr>
      <vt:lpstr>Cron</vt:lpstr>
      <vt:lpstr>Cron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 Framework</dc:title>
  <dc:creator>Администратор</dc:creator>
  <cp:lastModifiedBy>LexInZector</cp:lastModifiedBy>
  <cp:revision>145</cp:revision>
  <dcterms:created xsi:type="dcterms:W3CDTF">2018-01-03T03:29:07Z</dcterms:created>
  <dcterms:modified xsi:type="dcterms:W3CDTF">2018-02-18T06:39:28Z</dcterms:modified>
</cp:coreProperties>
</file>